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781425" cy="5353050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20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386080"/>
            <a:ext cx="3781425" cy="18288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>
            <a:normAutofit fontScale="85000"/>
          </a:bodyPr>
          <a:lstStyle/>
          <a:p>
            <a:pPr marL="182880" marR="0" indent="0" algn="l">
              <a:lnSpc>
                <a:spcPts val="2400"/>
              </a:lnSpc>
              <a:spcAft>
                <a:spcPts val="0"/>
              </a:spcAft>
              <a:tabLst>
                <a:tab pos="1463040" algn="l"/>
              </a:tabLst>
            </a:pPr>
            <a:r>
              <a:rPr lang="en-US" sz="650" spc="0">
                <a:solidFill>
                  <a:srgbClr val="000000"/>
                </a:solidFill>
                <a:latin typeface="Verdana" panose="02020603050405020304" pitchFamily="2"/>
              </a:rPr>
              <a:t>COMMISSIONERS</a:t>
            </a:r>
            <a:r>
              <a:rPr lang="en-US" sz="100" b="1" spc="0">
                <a:solidFill>
                  <a:srgbClr val="0B4B4E"/>
                </a:solidFill>
                <a:latin typeface="Verdana" panose="02020603050405020304" pitchFamily="2"/>
              </a:rPr>
              <a:t> </a:t>
            </a:r>
            <a:r>
              <a:rPr lang="en-US" sz="1950" b="1" spc="0">
                <a:solidFill>
                  <a:srgbClr val="0B4B4E"/>
                </a:solidFill>
                <a:latin typeface="Verdana" panose="02020603050405020304" pitchFamily="2"/>
              </a:rPr>
              <a:t>YOUNG </a:t>
            </a:r>
          </a:p>
          <a:p>
            <a:pPr marL="777240" marR="0"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3749040" algn="r"/>
              </a:tabLst>
            </a:pPr>
            <a:r>
              <a:rPr lang="en-US" sz="1950" b="1" spc="0">
                <a:solidFill>
                  <a:srgbClr val="0B4B4E"/>
                </a:solidFill>
                <a:latin typeface="Verdana" panose="02020603050405020304" pitchFamily="2"/>
              </a:rPr>
              <a:t>COMMISSIONERS?</a:t>
            </a:r>
            <a:r>
              <a:rPr lang="en-US" sz="100" spc="0">
                <a:solidFill>
                  <a:srgbClr val="000000"/>
                </a:solidFill>
                <a:latin typeface="Verdana" panose="02020603050405020304" pitchFamily="2"/>
              </a:rPr>
              <a:t> </a:t>
            </a:r>
            <a:r>
              <a:rPr lang="en-US" sz="650" spc="0">
                <a:solidFill>
                  <a:srgbClr val="000000"/>
                </a:solidFill>
                <a:latin typeface="Verdana" panose="02020603050405020304" pitchFamily="2"/>
              </a:rPr>
              <a:t>Daxaster </a:t>
            </a:r>
          </a:p>
          <a:p>
            <a:pPr marL="0" marR="91440" indent="0" algn="r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</a:pPr>
            <a:r>
              <a:rPr lang="en-US" sz="650" spc="0">
                <a:solidFill>
                  <a:srgbClr val="000000"/>
                </a:solidFill>
                <a:latin typeface="Verdana" panose="02020603050405020304" pitchFamily="2"/>
              </a:rPr>
              <a:t>found </a:t>
            </a:r>
          </a:p>
          <a:p>
            <a:pPr marL="731520" marR="228600" indent="0" algn="just">
              <a:lnSpc>
                <a:spcPts val="1000"/>
              </a:lnSpc>
              <a:spcBef>
                <a:spcPts val="1170"/>
              </a:spcBef>
              <a:spcAft>
                <a:spcPts val="0"/>
              </a:spcAft>
            </a:pP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A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group of young</a:t>
            </a: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 people who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help commission and</a:t>
            </a: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 evaluate provisions</a:t>
            </a:r>
            <a:r>
              <a:rPr lang="en-US" sz="650" spc="0">
                <a:solidFill>
                  <a:srgbClr val="145658"/>
                </a:solidFill>
                <a:latin typeface="Verdana" panose="02020603050405020304" pitchFamily="2"/>
              </a:rPr>
              <a:t> and 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services</a:t>
            </a: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 for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children and</a:t>
            </a: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 young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people in</a:t>
            </a:r>
            <a:r>
              <a:rPr lang="en-US" sz="650" spc="0">
                <a:solidFill>
                  <a:srgbClr val="145658"/>
                </a:solidFill>
                <a:latin typeface="Verdana" panose="02020603050405020304" pitchFamily="2"/>
              </a:rPr>
              <a:t> Doncaster. </a:t>
            </a:r>
          </a:p>
          <a:p>
            <a:pPr marL="0" marR="0" indent="0" algn="ctr">
              <a:lnSpc>
                <a:spcPts val="900"/>
              </a:lnSpc>
              <a:spcBef>
                <a:spcPts val="935"/>
              </a:spcBef>
              <a:spcAft>
                <a:spcPts val="0"/>
              </a:spcAft>
            </a:pP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Involving young people in decision making is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vital we have therefore</a:t>
            </a: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 launched a</a:t>
            </a:r>
            <a:r>
              <a:rPr lang="en-US" sz="650" spc="-30">
                <a:solidFill>
                  <a:srgbClr val="000000"/>
                </a:solidFill>
                <a:latin typeface="Verdana" panose="02020603050405020304" pitchFamily="2"/>
              </a:rPr>
              <a:t> young </a:t>
            </a:r>
            <a:br/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Commissioners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programme</a:t>
            </a: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 which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enables</a:t>
            </a: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 children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and</a:t>
            </a: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 young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people</a:t>
            </a: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 to</a:t>
            </a:r>
            <a:r>
              <a:rPr lang="en-US" sz="650" spc="-30">
                <a:solidFill>
                  <a:srgbClr val="0B4B4E"/>
                </a:solidFill>
                <a:latin typeface="Verdana" panose="02020603050405020304" pitchFamily="2"/>
              </a:rPr>
              <a:t> be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actively</a:t>
            </a:r>
            <a:r>
              <a:rPr lang="en-US" sz="650" spc="-30">
                <a:solidFill>
                  <a:srgbClr val="000000"/>
                </a:solidFill>
                <a:latin typeface="Verdana" panose="02020603050405020304" pitchFamily="2"/>
              </a:rPr>
              <a:t> involved </a:t>
            </a:r>
            <a:br/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in all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aspects of the commissioning process.</a:t>
            </a: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 following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the</a:t>
            </a: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 commissioning</a:t>
            </a:r>
            <a:r>
              <a:rPr lang="en-US" sz="650" spc="-30">
                <a:solidFill>
                  <a:srgbClr val="2A686A"/>
                </a:solidFill>
                <a:latin typeface="Verdana" panose="02020603050405020304" pitchFamily="2"/>
              </a:rPr>
              <a:t> cycle. </a:t>
            </a:r>
          </a:p>
          <a:p>
            <a:pPr marL="0" marR="0" indent="0" algn="ctr">
              <a:lnSpc>
                <a:spcPts val="900"/>
              </a:lnSpc>
              <a:spcBef>
                <a:spcPts val="880"/>
              </a:spcBef>
              <a:spcAft>
                <a:spcPts val="0"/>
              </a:spcAft>
            </a:pPr>
            <a:r>
              <a:rPr lang="en-US" sz="650" spc="0">
                <a:solidFill>
                  <a:srgbClr val="000000"/>
                </a:solidFill>
                <a:latin typeface="Verdana" panose="02020603050405020304" pitchFamily="2"/>
              </a:rPr>
              <a:t>Our current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Young Commissioners were involved with the</a:t>
            </a: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 full commissioning cycle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of the </a:t>
            </a:r>
            <a:br/>
            <a:r>
              <a:rPr lang="en-US" sz="650" spc="0">
                <a:solidFill>
                  <a:srgbClr val="000000"/>
                </a:solidFill>
                <a:latin typeface="Verdana" panose="02020603050405020304" pitchFamily="2"/>
              </a:rPr>
              <a:t>Borough's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summer</a:t>
            </a: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 Holiday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and Food Programme</a:t>
            </a: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 (NAO.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Check out</a:t>
            </a: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 their video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to</a:t>
            </a: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 find out </a:t>
            </a:r>
            <a:br/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2214880"/>
            <a:ext cx="2891155" cy="7067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900"/>
              </a:lnSpc>
              <a:spcAft>
                <a:spcPts val="0"/>
              </a:spcAft>
            </a:pP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more about what they</a:t>
            </a: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 did: </a:t>
            </a:r>
          </a:p>
          <a:p>
            <a:pPr marL="182880" marR="0" indent="0" algn="l">
              <a:lnSpc>
                <a:spcPts val="800"/>
              </a:lnSpc>
              <a:spcBef>
                <a:spcPts val="470"/>
              </a:spcBef>
              <a:spcAft>
                <a:spcPts val="0"/>
              </a:spcAft>
            </a:pP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!Mine with out borough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-mete</a:t>
            </a: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 aim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 to 'Make Doncaster the most</a:t>
            </a:r>
            <a:r>
              <a:rPr lang="en-US" sz="650" spc="-40">
                <a:solidFill>
                  <a:srgbClr val="145658"/>
                </a:solidFill>
                <a:latin typeface="Verdana" panose="02020603050405020304" pitchFamily="2"/>
              </a:rPr>
              <a:t> Child Friendly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 Borough in the country it</a:t>
            </a: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 is important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 that</a:t>
            </a: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 the voice of children 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and</a:t>
            </a: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 yOung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 people are at the centre of our</a:t>
            </a: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 services and provisions.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 The </a:t>
            </a: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Young Commissioners make </a:t>
            </a:r>
            <a:r>
              <a:rPr lang="en-US" sz="650" b="1" spc="-40">
                <a:solidFill>
                  <a:srgbClr val="498889"/>
                </a:solidFill>
                <a:latin typeface="Verdana" panose="02020603050405020304" pitchFamily="2"/>
              </a:rPr>
              <a:t>sure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 that we are</a:t>
            </a:r>
            <a:r>
              <a:rPr lang="en-US" sz="650" spc="-40">
                <a:solidFill>
                  <a:srgbClr val="498889"/>
                </a:solidFill>
                <a:latin typeface="Verdana" panose="02020603050405020304" pitchFamily="2"/>
              </a:rPr>
              <a:t> delivering</a:t>
            </a:r>
            <a:r>
              <a:rPr lang="en-US" sz="650" spc="-40">
                <a:solidFill>
                  <a:srgbClr val="2A686A"/>
                </a:solidFill>
                <a:latin typeface="Verdana" panose="02020603050405020304" pitchFamily="2"/>
              </a:rPr>
              <a:t> exactly</a:t>
            </a:r>
            <a:r>
              <a:rPr lang="en-US" sz="650" b="1" spc="-40">
                <a:solidFill>
                  <a:srgbClr val="498889"/>
                </a:solidFill>
                <a:latin typeface="Verdana" panose="02020603050405020304" pitchFamily="2"/>
              </a:rPr>
              <a:t> what </a:t>
            </a:r>
          </a:p>
          <a:p>
            <a:pPr marL="685800" marR="0" indent="0" algn="just">
              <a:lnSpc>
                <a:spcPts val="800"/>
              </a:lnSpc>
              <a:spcBef>
                <a:spcPts val="65"/>
              </a:spcBef>
              <a:spcAft>
                <a:spcPts val="90"/>
              </a:spcAft>
            </a:pPr>
            <a:r>
              <a:rPr lang="en-US" sz="650" spc="-25">
                <a:solidFill>
                  <a:srgbClr val="498889"/>
                </a:solidFill>
                <a:latin typeface="Verdana" panose="02020603050405020304" pitchFamily="2"/>
              </a:rPr>
              <a:t>children</a:t>
            </a:r>
            <a:r>
              <a:rPr lang="en-US" sz="650" spc="-25">
                <a:solidFill>
                  <a:srgbClr val="2A686A"/>
                </a:solidFill>
                <a:latin typeface="Verdana" panose="02020603050405020304" pitchFamily="2"/>
              </a:rPr>
              <a:t> and young people need and</a:t>
            </a:r>
            <a:r>
              <a:rPr lang="en-US" sz="650" spc="-25">
                <a:solidFill>
                  <a:srgbClr val="498889"/>
                </a:solidFill>
                <a:latin typeface="Verdana" panose="02020603050405020304" pitchFamily="2"/>
              </a:rPr>
              <a:t> want.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0" y="2921635"/>
            <a:ext cx="3781425" cy="3549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r">
              <a:lnSpc>
                <a:spcPts val="900"/>
              </a:lnSpc>
              <a:spcAft>
                <a:spcPts val="0"/>
              </a:spcAft>
            </a:pPr>
            <a:r>
              <a:rPr lang="en-US" sz="650" spc="-45">
                <a:solidFill>
                  <a:srgbClr val="000000"/>
                </a:solidFill>
                <a:latin typeface="Verdana" panose="02020603050405020304" pitchFamily="2"/>
              </a:rPr>
              <a:t>SCAN HERE</a:t>
            </a:r>
            <a:r>
              <a:rPr lang="en-US" sz="650" spc="-45">
                <a:solidFill>
                  <a:srgbClr val="0B4B4E"/>
                </a:solidFill>
                <a:latin typeface="Verdana" panose="02020603050405020304" pitchFamily="2"/>
              </a:rPr>
              <a:t> 21 </a:t>
            </a:r>
          </a:p>
          <a:p>
            <a:pPr marL="0" marR="0" indent="0" algn="ctr">
              <a:lnSpc>
                <a:spcPts val="700"/>
              </a:lnSpc>
              <a:spcBef>
                <a:spcPts val="290"/>
              </a:spcBef>
              <a:spcAft>
                <a:spcPts val="665"/>
              </a:spcAft>
            </a:pPr>
            <a:r>
              <a:rPr lang="en-US" sz="650" b="1" spc="-55">
                <a:solidFill>
                  <a:srgbClr val="000000"/>
                </a:solidFill>
                <a:latin typeface="Verdana" panose="02020603050405020304" pitchFamily="2"/>
              </a:rPr>
              <a:t>WE ARE LOMOND FOR NEW MEMBERS TO JOIN OUR TEAM WOULD VOU LINE TO...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idx="10"/>
          </p:nvPr>
        </p:nvSpPr>
        <p:spPr>
          <a:xfrm>
            <a:off x="3470910" y="4253230"/>
            <a:ext cx="310515" cy="66040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500"/>
              </a:lnSpc>
              <a:spcAft>
                <a:spcPts val="0"/>
              </a:spcAft>
            </a:pPr>
            <a:r>
              <a:rPr lang="en-US" sz="700" u="sng" spc="285">
                <a:solidFill>
                  <a:srgbClr val="4C9765"/>
                </a:solidFill>
                <a:latin typeface="Verdana" panose="02020603050405020304" pitchFamily="2"/>
              </a:rPr>
              <a:t>err 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idx="10"/>
          </p:nvPr>
        </p:nvSpPr>
        <p:spPr>
          <a:xfrm>
            <a:off x="1643380" y="4843780"/>
            <a:ext cx="762000" cy="100965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700"/>
              </a:lnSpc>
              <a:spcAft>
                <a:spcPts val="0"/>
              </a:spcAft>
            </a:pP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MAKE DECISIONS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idx="10"/>
          </p:nvPr>
        </p:nvSpPr>
        <p:spPr>
          <a:xfrm>
            <a:off x="1533525" y="4332605"/>
            <a:ext cx="1247775" cy="439420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  <a:tabLst>
                <a:tab pos="1280160" algn="r"/>
              </a:tabLst>
            </a:pPr>
            <a:r>
              <a:rPr lang="en-US" sz="1950" b="1" spc="0">
                <a:solidFill>
                  <a:srgbClr val="145658"/>
                </a:solidFill>
                <a:latin typeface="Verdana" panose="02020603050405020304" pitchFamily="2"/>
              </a:rPr>
              <a:t>5. -›6. </a:t>
            </a:r>
          </a:p>
          <a:p>
            <a:pPr marL="0" marR="0" indent="0" algn="ctr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b="1" spc="-315">
                <a:solidFill>
                  <a:srgbClr val="D05533"/>
                </a:solidFill>
                <a:latin typeface="Verdana" panose="02020603050405020304" pitchFamily="2"/>
              </a:rPr>
              <a:t>4-t-*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idx="10"/>
          </p:nvPr>
        </p:nvSpPr>
        <p:spPr>
          <a:xfrm>
            <a:off x="2433955" y="3829050"/>
            <a:ext cx="1118870" cy="104775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HAVE YOUR VOICE HEAR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idx="10"/>
          </p:nvPr>
        </p:nvSpPr>
        <p:spPr>
          <a:xfrm>
            <a:off x="119380" y="3933825"/>
            <a:ext cx="3433445" cy="319405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23495" rIns="0" bIns="0" anchor="t"/>
          <a:lstStyle/>
          <a:p>
            <a:pPr marL="45720" marR="0" indent="0" algn="l">
              <a:lnSpc>
                <a:spcPts val="800"/>
              </a:lnSpc>
              <a:spcAft>
                <a:spcPts val="0"/>
              </a:spcAft>
            </a:pPr>
            <a:r>
              <a:rPr lang="en-US" sz="650" spc="-5">
                <a:solidFill>
                  <a:srgbClr val="2A686A"/>
                </a:solidFill>
                <a:latin typeface="Verdana" panose="02020603050405020304" pitchFamily="2"/>
              </a:rPr>
              <a:t>In Doncaster and put</a:t>
            </a:r>
            <a:r>
              <a:rPr lang="en-US" sz="650" spc="-5">
                <a:solidFill>
                  <a:srgbClr val="0B4B4E"/>
                </a:solidFill>
                <a:latin typeface="Verdana" panose="02020603050405020304" pitchFamily="2"/>
              </a:rPr>
              <a:t> With</a:t>
            </a:r>
            <a:r>
              <a:rPr lang="en-US" sz="650" spc="-5">
                <a:solidFill>
                  <a:srgbClr val="2A686A"/>
                </a:solidFill>
                <a:latin typeface="Verdana" panose="02020603050405020304" pitchFamily="2"/>
              </a:rPr>
              <a:t> other Young Commissioners</a:t>
            </a:r>
            <a:r>
              <a:rPr lang="en-US" sz="650" spc="-5">
                <a:solidFill>
                  <a:srgbClr val="0B4B4E"/>
                </a:solidFill>
                <a:latin typeface="Verdana" panose="02020603050405020304" pitchFamily="2"/>
              </a:rPr>
              <a:t> Express</a:t>
            </a:r>
            <a:r>
              <a:rPr lang="en-US" sz="650" spc="-5">
                <a:solidFill>
                  <a:srgbClr val="145658"/>
                </a:solidFill>
                <a:latin typeface="Verdana" panose="02020603050405020304" pitchFamily="2"/>
              </a:rPr>
              <a:t> your views</a:t>
            </a:r>
            <a:r>
              <a:rPr lang="en-US" sz="650" spc="-5">
                <a:solidFill>
                  <a:srgbClr val="2A686A"/>
                </a:solidFill>
                <a:latin typeface="Verdana" panose="02020603050405020304" pitchFamily="2"/>
              </a:rPr>
              <a:t> about </a:t>
            </a:r>
          </a:p>
          <a:p>
            <a:pPr marL="0" marR="0" indent="0" algn="l">
              <a:lnSpc>
                <a:spcPts val="800"/>
              </a:lnSpc>
              <a:spcBef>
                <a:spcPts val="55"/>
              </a:spcBef>
              <a:spcAft>
                <a:spcPts val="0"/>
              </a:spcAft>
              <a:tabLst>
                <a:tab pos="1097280" algn="l"/>
                <a:tab pos="3383280" algn="r"/>
              </a:tabLst>
            </a:pP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forward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your own</a:t>
            </a: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 iews</a:t>
            </a:r>
            <a:r>
              <a:rPr lang="en-US" sz="100" spc="0">
                <a:solidFill>
                  <a:srgbClr val="2A686A"/>
                </a:solidFill>
                <a:latin typeface="Verdana" panose="02020603050405020304" pitchFamily="2"/>
              </a:rPr>
              <a:t> 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and members of Doncaster</a:t>
            </a:r>
            <a:r>
              <a:rPr lang="en-US" sz="100" spc="0">
                <a:solidFill>
                  <a:srgbClr val="145658"/>
                </a:solidFill>
                <a:latin typeface="Verdana" panose="02020603050405020304" pitchFamily="2"/>
              </a:rPr>
              <a:t> </a:t>
            </a:r>
            <a:r>
              <a:rPr lang="en-US" sz="650" spc="0">
                <a:solidFill>
                  <a:srgbClr val="145658"/>
                </a:solidFill>
                <a:latin typeface="Verdana" panose="02020603050405020304" pitchFamily="2"/>
              </a:rPr>
              <a:t>services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in</a:t>
            </a:r>
            <a:r>
              <a:rPr lang="en-US" sz="650" spc="0">
                <a:solidFill>
                  <a:srgbClr val="145658"/>
                </a:solidFill>
                <a:latin typeface="Verdana" panose="02020603050405020304" pitchFamily="2"/>
              </a:rPr>
              <a:t> Doncaster </a:t>
            </a:r>
          </a:p>
          <a:p>
            <a:pPr marL="45720" marR="0" indent="0" algn="l">
              <a:lnSpc>
                <a:spcPts val="700"/>
              </a:lnSpc>
              <a:spcBef>
                <a:spcPts val="25"/>
              </a:spcBef>
              <a:spcAft>
                <a:spcPts val="0"/>
              </a:spcAft>
              <a:tabLst>
                <a:tab pos="1097280" algn="l"/>
              </a:tabLst>
            </a:pPr>
            <a:r>
              <a:rPr lang="en-US" sz="650" spc="-15">
                <a:solidFill>
                  <a:srgbClr val="145658"/>
                </a:solidFill>
                <a:latin typeface="Verdana" panose="02020603050405020304" pitchFamily="2"/>
              </a:rPr>
              <a:t>and</a:t>
            </a:r>
            <a:r>
              <a:rPr lang="en-US" sz="650" spc="-15">
                <a:solidFill>
                  <a:srgbClr val="2A686A"/>
                </a:solidFill>
                <a:latin typeface="Verdana" panose="02020603050405020304" pitchFamily="2"/>
              </a:rPr>
              <a:t> those of</a:t>
            </a:r>
            <a:r>
              <a:rPr lang="en-US" sz="650" spc="-15">
                <a:solidFill>
                  <a:srgbClr val="145658"/>
                </a:solidFill>
                <a:latin typeface="Verdana" panose="02020603050405020304" pitchFamily="2"/>
              </a:rPr>
              <a:t> other;</a:t>
            </a:r>
            <a:r>
              <a:rPr lang="en-US" sz="100" spc="-15">
                <a:solidFill>
                  <a:srgbClr val="2A686A"/>
                </a:solidFill>
                <a:latin typeface="Verdana" panose="02020603050405020304" pitchFamily="2"/>
              </a:rPr>
              <a:t> </a:t>
            </a:r>
            <a:r>
              <a:rPr lang="en-US" sz="650" spc="-15">
                <a:solidFill>
                  <a:srgbClr val="2A686A"/>
                </a:solidFill>
                <a:latin typeface="Verdana" panose="02020603050405020304" pitchFamily="2"/>
              </a:rPr>
              <a:t>Council to make</a:t>
            </a:r>
            <a:r>
              <a:rPr lang="en-US" sz="650" spc="-15">
                <a:solidFill>
                  <a:srgbClr val="0B4B4E"/>
                </a:solidFill>
                <a:latin typeface="Verdana" panose="02020603050405020304" pitchFamily="2"/>
              </a:rPr>
              <a:t> a</a:t>
            </a:r>
            <a:r>
              <a:rPr lang="en-US" sz="650" spc="-15">
                <a:solidFill>
                  <a:srgbClr val="145658"/>
                </a:solidFill>
                <a:latin typeface="Verdana" panose="02020603050405020304" pitchFamily="2"/>
              </a:rPr>
              <a:t> difference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8E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3276600"/>
            <a:ext cx="3781425" cy="1691005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/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3119755" y="2281555"/>
            <a:ext cx="547370" cy="547370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3276600"/>
            <a:ext cx="3781425" cy="1691005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64974"/>
              </p:ext>
            </p:extLst>
          </p:nvPr>
        </p:nvGraphicFramePr>
        <p:xfrm>
          <a:off x="0" y="63500"/>
          <a:ext cx="3781425" cy="322580"/>
        </p:xfrm>
        <a:graphic>
          <a:graphicData uri="http://schemas.openxmlformats.org/drawingml/2006/table">
            <a:tbl>
              <a:tblPr/>
              <a:tblGrid>
                <a:gridCol w="1157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580">
                <a:tc>
                  <a:txBody>
                    <a:bodyPr/>
                    <a:lstStyle/>
                    <a:p>
                      <a:pPr marL="0" marR="405130" indent="0" algn="r">
                        <a:lnSpc>
                          <a:spcPts val="1300"/>
                        </a:lnSpc>
                        <a:spcBef>
                          <a:spcPts val="1090"/>
                        </a:spcBef>
                        <a:spcAft>
                          <a:spcPts val="110"/>
                        </a:spcAft>
                      </a:pPr>
                      <a:r>
                        <a:rPr lang="en-US" sz="1100" spc="0" dirty="0">
                          <a:solidFill>
                            <a:srgbClr val="000000"/>
                          </a:solidFill>
                          <a:latin typeface="Arial Narrow" panose="02020603050405020304" pitchFamily="2"/>
                        </a:rPr>
                        <a:t>DONCASTER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 indent="0" algn="r">
                        <a:lnSpc>
                          <a:spcPts val="6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750" i="1" spc="0" dirty="0">
                          <a:solidFill>
                            <a:srgbClr val="96304E"/>
                          </a:solidFill>
                          <a:latin typeface="Verdana" panose="02020603050405020304" pitchFamily="2"/>
                        </a:rPr>
                        <a:t>Child </a:t>
                      </a:r>
                      <a:r>
                        <a:rPr lang="en-US" sz="650" spc="0" dirty="0">
                          <a:solidFill>
                            <a:srgbClr val="96304E"/>
                          </a:solidFill>
                          <a:latin typeface="Verdana" panose="02020603050405020304" pitchFamily="2"/>
                        </a:rPr>
                        <a:t>Friendly </a:t>
                      </a:r>
                    </a:p>
                    <a:p>
                      <a:pPr marL="0" marR="171450" indent="0" algn="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45"/>
                        </a:spcAft>
                        <a:tabLst>
                          <a:tab pos="1737360" algn="l"/>
                        </a:tabLst>
                      </a:pPr>
                      <a:r>
                        <a:rPr lang="en-US" sz="1100" spc="0" dirty="0">
                          <a:solidFill>
                            <a:srgbClr val="0B4B4E"/>
                          </a:solidFill>
                          <a:latin typeface="Arial Narrow" panose="02020603050405020304" pitchFamily="2"/>
                        </a:rPr>
                        <a:t>WHO ARE</a:t>
                      </a:r>
                      <a:r>
                        <a:rPr lang="en-US" sz="100" spc="0" dirty="0">
                          <a:solidFill>
                            <a:srgbClr val="96304E"/>
                          </a:solidFill>
                          <a:latin typeface="Arial Narrow" panose="02020603050405020304" pitchFamily="2"/>
                        </a:rPr>
                        <a:t> </a:t>
                      </a:r>
                      <a:r>
                        <a:rPr lang="en-US" sz="1100" spc="0" dirty="0">
                          <a:solidFill>
                            <a:srgbClr val="96304E"/>
                          </a:solidFill>
                          <a:latin typeface="Arial Narrow" panose="02020603050405020304" pitchFamily="2"/>
                        </a:rPr>
                        <a:t>tell </a:t>
                      </a:r>
                      <a:r>
                        <a:rPr lang="en-US" sz="650" spc="0" dirty="0">
                          <a:solidFill>
                            <a:srgbClr val="96304E"/>
                          </a:solidFill>
                          <a:latin typeface="Verdana" panose="02020603050405020304" pitchFamily="2"/>
                        </a:rPr>
                        <a:t>Doncaster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386080"/>
            <a:ext cx="3781425" cy="18288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>
            <a:normAutofit fontScale="85000"/>
          </a:bodyPr>
          <a:lstStyle/>
          <a:p>
            <a:pPr marL="182880" marR="0" indent="0" algn="l">
              <a:lnSpc>
                <a:spcPts val="2400"/>
              </a:lnSpc>
              <a:spcAft>
                <a:spcPts val="0"/>
              </a:spcAft>
              <a:tabLst>
                <a:tab pos="1463040" algn="l"/>
              </a:tabLst>
            </a:pPr>
            <a:r>
              <a:rPr lang="en-US" sz="650" spc="0" dirty="0">
                <a:solidFill>
                  <a:srgbClr val="000000"/>
                </a:solidFill>
                <a:latin typeface="Verdana" panose="02020603050405020304" pitchFamily="2"/>
              </a:rPr>
              <a:t>COMMISSIONERS</a:t>
            </a:r>
            <a:r>
              <a:rPr lang="en-US" sz="100" b="1" spc="0" dirty="0">
                <a:solidFill>
                  <a:srgbClr val="0B4B4E"/>
                </a:solidFill>
                <a:latin typeface="Verdana" panose="02020603050405020304" pitchFamily="2"/>
              </a:rPr>
              <a:t> </a:t>
            </a:r>
            <a:r>
              <a:rPr lang="en-US" sz="1950" b="1" spc="0" dirty="0">
                <a:solidFill>
                  <a:srgbClr val="0B4B4E"/>
                </a:solidFill>
                <a:latin typeface="Verdana" panose="02020603050405020304" pitchFamily="2"/>
              </a:rPr>
              <a:t>YOUNG </a:t>
            </a:r>
          </a:p>
          <a:p>
            <a:pPr marL="777240" marR="0"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3749040" algn="r"/>
              </a:tabLst>
            </a:pPr>
            <a:r>
              <a:rPr lang="en-US" sz="1950" b="1" spc="0" dirty="0">
                <a:solidFill>
                  <a:srgbClr val="0B4B4E"/>
                </a:solidFill>
                <a:latin typeface="Verdana" panose="02020603050405020304" pitchFamily="2"/>
              </a:rPr>
              <a:t>COMMISSIONERS?</a:t>
            </a:r>
            <a:r>
              <a:rPr lang="en-US" sz="100" spc="0" dirty="0">
                <a:solidFill>
                  <a:srgbClr val="000000"/>
                </a:solidFill>
                <a:latin typeface="Verdana" panose="02020603050405020304" pitchFamily="2"/>
              </a:rPr>
              <a:t> </a:t>
            </a:r>
            <a:r>
              <a:rPr lang="en-US" sz="650" spc="0" dirty="0" err="1">
                <a:solidFill>
                  <a:srgbClr val="000000"/>
                </a:solidFill>
                <a:latin typeface="Verdana" panose="02020603050405020304" pitchFamily="2"/>
              </a:rPr>
              <a:t>Daxaster</a:t>
            </a:r>
            <a:r>
              <a:rPr lang="en-US" sz="650" spc="0" dirty="0">
                <a:solidFill>
                  <a:srgbClr val="000000"/>
                </a:solidFill>
                <a:latin typeface="Verdana" panose="02020603050405020304" pitchFamily="2"/>
              </a:rPr>
              <a:t> </a:t>
            </a:r>
          </a:p>
          <a:p>
            <a:pPr marL="0" marR="91440" indent="0" algn="r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</a:pPr>
            <a:r>
              <a:rPr lang="en-US" sz="650" spc="0" dirty="0">
                <a:solidFill>
                  <a:srgbClr val="000000"/>
                </a:solidFill>
                <a:latin typeface="Verdana" panose="02020603050405020304" pitchFamily="2"/>
              </a:rPr>
              <a:t>found </a:t>
            </a:r>
          </a:p>
          <a:p>
            <a:pPr marL="731520" marR="228600" indent="0" algn="just">
              <a:lnSpc>
                <a:spcPts val="1000"/>
              </a:lnSpc>
              <a:spcBef>
                <a:spcPts val="1170"/>
              </a:spcBef>
              <a:spcAft>
                <a:spcPts val="0"/>
              </a:spcAft>
            </a:pPr>
            <a:r>
              <a:rPr lang="en-US" sz="650" spc="0" dirty="0">
                <a:solidFill>
                  <a:srgbClr val="0B4B4E"/>
                </a:solidFill>
                <a:latin typeface="Verdana" panose="02020603050405020304" pitchFamily="2"/>
              </a:rPr>
              <a:t>A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group of young</a:t>
            </a:r>
            <a:r>
              <a:rPr lang="en-US" sz="650" spc="0" dirty="0">
                <a:solidFill>
                  <a:srgbClr val="0B4B4E"/>
                </a:solidFill>
                <a:latin typeface="Verdana" panose="02020603050405020304" pitchFamily="2"/>
              </a:rPr>
              <a:t> people who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help commission and</a:t>
            </a:r>
            <a:r>
              <a:rPr lang="en-US" sz="650" spc="0" dirty="0">
                <a:solidFill>
                  <a:srgbClr val="0B4B4E"/>
                </a:solidFill>
                <a:latin typeface="Verdana" panose="02020603050405020304" pitchFamily="2"/>
              </a:rPr>
              <a:t> evaluate provisions</a:t>
            </a:r>
            <a:r>
              <a:rPr lang="en-US" sz="650" spc="0" dirty="0">
                <a:solidFill>
                  <a:srgbClr val="145658"/>
                </a:solidFill>
                <a:latin typeface="Verdana" panose="02020603050405020304" pitchFamily="2"/>
              </a:rPr>
              <a:t> and 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services</a:t>
            </a:r>
            <a:r>
              <a:rPr lang="en-US" sz="650" spc="0" dirty="0">
                <a:solidFill>
                  <a:srgbClr val="0B4B4E"/>
                </a:solidFill>
                <a:latin typeface="Verdana" panose="02020603050405020304" pitchFamily="2"/>
              </a:rPr>
              <a:t> for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children and</a:t>
            </a:r>
            <a:r>
              <a:rPr lang="en-US" sz="650" spc="0" dirty="0">
                <a:solidFill>
                  <a:srgbClr val="0B4B4E"/>
                </a:solidFill>
                <a:latin typeface="Verdana" panose="02020603050405020304" pitchFamily="2"/>
              </a:rPr>
              <a:t> young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people in</a:t>
            </a:r>
            <a:r>
              <a:rPr lang="en-US" sz="650" spc="0" dirty="0">
                <a:solidFill>
                  <a:srgbClr val="145658"/>
                </a:solidFill>
                <a:latin typeface="Verdana" panose="02020603050405020304" pitchFamily="2"/>
              </a:rPr>
              <a:t> Doncaster. </a:t>
            </a:r>
          </a:p>
          <a:p>
            <a:pPr marL="0" marR="0" indent="0" algn="ctr">
              <a:lnSpc>
                <a:spcPts val="900"/>
              </a:lnSpc>
              <a:spcBef>
                <a:spcPts val="935"/>
              </a:spcBef>
              <a:spcAft>
                <a:spcPts val="0"/>
              </a:spcAft>
            </a:pP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Involving young people in decision making is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vital we have therefore</a:t>
            </a: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 launched a</a:t>
            </a:r>
            <a:r>
              <a:rPr lang="en-US" sz="650" spc="-30" dirty="0">
                <a:solidFill>
                  <a:srgbClr val="000000"/>
                </a:solidFill>
                <a:latin typeface="Verdana" panose="02020603050405020304" pitchFamily="2"/>
              </a:rPr>
              <a:t> young </a:t>
            </a:r>
            <a:br>
              <a:rPr dirty="0"/>
            </a:b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Commissioners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programme</a:t>
            </a: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 which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enables</a:t>
            </a: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 children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and</a:t>
            </a: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 young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people</a:t>
            </a: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 to</a:t>
            </a:r>
            <a:r>
              <a:rPr lang="en-US" sz="650" spc="-30" dirty="0">
                <a:solidFill>
                  <a:srgbClr val="0B4B4E"/>
                </a:solidFill>
                <a:latin typeface="Verdana" panose="02020603050405020304" pitchFamily="2"/>
              </a:rPr>
              <a:t> be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actively</a:t>
            </a:r>
            <a:r>
              <a:rPr lang="en-US" sz="650" spc="-30" dirty="0">
                <a:solidFill>
                  <a:srgbClr val="000000"/>
                </a:solidFill>
                <a:latin typeface="Verdana" panose="02020603050405020304" pitchFamily="2"/>
              </a:rPr>
              <a:t> involved </a:t>
            </a:r>
            <a:br>
              <a:rPr dirty="0"/>
            </a:b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in all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aspects of the commissioning process.</a:t>
            </a: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 following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the</a:t>
            </a:r>
            <a:r>
              <a:rPr lang="en-US" sz="650" spc="-30" dirty="0">
                <a:solidFill>
                  <a:srgbClr val="498889"/>
                </a:solidFill>
                <a:latin typeface="Verdana" panose="02020603050405020304" pitchFamily="2"/>
              </a:rPr>
              <a:t> commissioning</a:t>
            </a:r>
            <a:r>
              <a:rPr lang="en-US" sz="650" spc="-30" dirty="0">
                <a:solidFill>
                  <a:srgbClr val="2A686A"/>
                </a:solidFill>
                <a:latin typeface="Verdana" panose="02020603050405020304" pitchFamily="2"/>
              </a:rPr>
              <a:t> cycle. </a:t>
            </a:r>
          </a:p>
          <a:p>
            <a:pPr marL="0" marR="0" indent="0" algn="ctr">
              <a:lnSpc>
                <a:spcPts val="900"/>
              </a:lnSpc>
              <a:spcBef>
                <a:spcPts val="880"/>
              </a:spcBef>
              <a:spcAft>
                <a:spcPts val="0"/>
              </a:spcAft>
            </a:pPr>
            <a:r>
              <a:rPr lang="en-US" sz="650" spc="0" dirty="0">
                <a:solidFill>
                  <a:srgbClr val="000000"/>
                </a:solidFill>
                <a:latin typeface="Verdana" panose="02020603050405020304" pitchFamily="2"/>
              </a:rPr>
              <a:t>Our current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Young Commissioners were involved with the</a:t>
            </a:r>
            <a:r>
              <a:rPr lang="en-US" sz="650" spc="0" dirty="0">
                <a:solidFill>
                  <a:srgbClr val="498889"/>
                </a:solidFill>
                <a:latin typeface="Verdana" panose="02020603050405020304" pitchFamily="2"/>
              </a:rPr>
              <a:t> full commissioning cycle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of the </a:t>
            </a:r>
            <a:br>
              <a:rPr dirty="0"/>
            </a:br>
            <a:r>
              <a:rPr lang="en-US" sz="650" spc="0" dirty="0">
                <a:solidFill>
                  <a:srgbClr val="000000"/>
                </a:solidFill>
                <a:latin typeface="Verdana" panose="02020603050405020304" pitchFamily="2"/>
              </a:rPr>
              <a:t>Borough's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summer</a:t>
            </a:r>
            <a:r>
              <a:rPr lang="en-US" sz="650" spc="0" dirty="0">
                <a:solidFill>
                  <a:srgbClr val="498889"/>
                </a:solidFill>
                <a:latin typeface="Verdana" panose="02020603050405020304" pitchFamily="2"/>
              </a:rPr>
              <a:t> Holiday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and Food Programme</a:t>
            </a:r>
            <a:r>
              <a:rPr lang="en-US" sz="650" spc="0" dirty="0">
                <a:solidFill>
                  <a:srgbClr val="498889"/>
                </a:solidFill>
                <a:latin typeface="Verdana" panose="02020603050405020304" pitchFamily="2"/>
              </a:rPr>
              <a:t> (NAO.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Check out</a:t>
            </a:r>
            <a:r>
              <a:rPr lang="en-US" sz="650" spc="0" dirty="0">
                <a:solidFill>
                  <a:srgbClr val="498889"/>
                </a:solidFill>
                <a:latin typeface="Verdana" panose="02020603050405020304" pitchFamily="2"/>
              </a:rPr>
              <a:t> their video</a:t>
            </a: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 to</a:t>
            </a:r>
            <a:r>
              <a:rPr lang="en-US" sz="650" spc="0" dirty="0">
                <a:solidFill>
                  <a:srgbClr val="498889"/>
                </a:solidFill>
                <a:latin typeface="Verdana" panose="02020603050405020304" pitchFamily="2"/>
              </a:rPr>
              <a:t> find out </a:t>
            </a:r>
            <a:br>
              <a:rPr dirty="0"/>
            </a:br>
            <a:endParaRPr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2214880"/>
            <a:ext cx="2891155" cy="7067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900"/>
              </a:lnSpc>
              <a:spcAft>
                <a:spcPts val="0"/>
              </a:spcAft>
            </a:pPr>
            <a:r>
              <a:rPr lang="en-US" sz="650" spc="0" dirty="0">
                <a:solidFill>
                  <a:srgbClr val="2A686A"/>
                </a:solidFill>
                <a:latin typeface="Verdana" panose="02020603050405020304" pitchFamily="2"/>
              </a:rPr>
              <a:t>more about what they</a:t>
            </a:r>
            <a:r>
              <a:rPr lang="en-US" sz="650" spc="0" dirty="0">
                <a:solidFill>
                  <a:srgbClr val="498889"/>
                </a:solidFill>
                <a:latin typeface="Verdana" panose="02020603050405020304" pitchFamily="2"/>
              </a:rPr>
              <a:t> did: </a:t>
            </a:r>
          </a:p>
          <a:p>
            <a:pPr marL="182880" marR="0" indent="0" algn="l">
              <a:lnSpc>
                <a:spcPts val="800"/>
              </a:lnSpc>
              <a:spcBef>
                <a:spcPts val="470"/>
              </a:spcBef>
              <a:spcAft>
                <a:spcPts val="0"/>
              </a:spcAft>
            </a:pP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!Mine with out borough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-mete</a:t>
            </a: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 aim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 to 'Make Doncaster the most</a:t>
            </a:r>
            <a:r>
              <a:rPr lang="en-US" sz="650" spc="-40" dirty="0">
                <a:solidFill>
                  <a:srgbClr val="145658"/>
                </a:solidFill>
                <a:latin typeface="Verdana" panose="02020603050405020304" pitchFamily="2"/>
              </a:rPr>
              <a:t> Child Friendly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 Borough in the country it</a:t>
            </a: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 is important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 that</a:t>
            </a: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 the voice of children 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and</a:t>
            </a: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 </a:t>
            </a:r>
            <a:r>
              <a:rPr lang="en-US" sz="650" spc="-40" dirty="0" err="1">
                <a:solidFill>
                  <a:srgbClr val="498889"/>
                </a:solidFill>
                <a:latin typeface="Verdana" panose="02020603050405020304" pitchFamily="2"/>
              </a:rPr>
              <a:t>yOung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 people are at the centre of our</a:t>
            </a: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 services and provisions.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 The </a:t>
            </a: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Young Commissioners make </a:t>
            </a:r>
            <a:r>
              <a:rPr lang="en-US" sz="650" b="1" spc="-40" dirty="0">
                <a:solidFill>
                  <a:srgbClr val="498889"/>
                </a:solidFill>
                <a:latin typeface="Verdana" panose="02020603050405020304" pitchFamily="2"/>
              </a:rPr>
              <a:t>sure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 that we are</a:t>
            </a:r>
            <a:r>
              <a:rPr lang="en-US" sz="650" spc="-40" dirty="0">
                <a:solidFill>
                  <a:srgbClr val="498889"/>
                </a:solidFill>
                <a:latin typeface="Verdana" panose="02020603050405020304" pitchFamily="2"/>
              </a:rPr>
              <a:t> delivering</a:t>
            </a:r>
            <a:r>
              <a:rPr lang="en-US" sz="650" spc="-40" dirty="0">
                <a:solidFill>
                  <a:srgbClr val="2A686A"/>
                </a:solidFill>
                <a:latin typeface="Verdana" panose="02020603050405020304" pitchFamily="2"/>
              </a:rPr>
              <a:t> exactly</a:t>
            </a:r>
            <a:r>
              <a:rPr lang="en-US" sz="650" b="1" spc="-40" dirty="0">
                <a:solidFill>
                  <a:srgbClr val="498889"/>
                </a:solidFill>
                <a:latin typeface="Verdana" panose="02020603050405020304" pitchFamily="2"/>
              </a:rPr>
              <a:t> what </a:t>
            </a:r>
          </a:p>
          <a:p>
            <a:pPr marL="685800" marR="0" indent="0" algn="just">
              <a:lnSpc>
                <a:spcPts val="800"/>
              </a:lnSpc>
              <a:spcBef>
                <a:spcPts val="65"/>
              </a:spcBef>
              <a:spcAft>
                <a:spcPts val="90"/>
              </a:spcAft>
            </a:pPr>
            <a:r>
              <a:rPr lang="en-US" sz="650" spc="-25">
                <a:solidFill>
                  <a:srgbClr val="498889"/>
                </a:solidFill>
                <a:latin typeface="Verdana" panose="02020603050405020304" pitchFamily="2"/>
              </a:rPr>
              <a:t>children</a:t>
            </a:r>
            <a:r>
              <a:rPr lang="en-US" sz="650" spc="-25">
                <a:solidFill>
                  <a:srgbClr val="2A686A"/>
                </a:solidFill>
                <a:latin typeface="Verdana" panose="02020603050405020304" pitchFamily="2"/>
              </a:rPr>
              <a:t> and young people need and</a:t>
            </a:r>
            <a:r>
              <a:rPr lang="en-US" sz="650" spc="-25">
                <a:solidFill>
                  <a:srgbClr val="498889"/>
                </a:solidFill>
                <a:latin typeface="Verdana" panose="02020603050405020304" pitchFamily="2"/>
              </a:rPr>
              <a:t> want.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0" y="2921635"/>
            <a:ext cx="3781425" cy="3549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r">
              <a:lnSpc>
                <a:spcPts val="900"/>
              </a:lnSpc>
              <a:spcAft>
                <a:spcPts val="0"/>
              </a:spcAft>
            </a:pPr>
            <a:r>
              <a:rPr lang="en-US" sz="650" spc="-45">
                <a:solidFill>
                  <a:srgbClr val="000000"/>
                </a:solidFill>
                <a:latin typeface="Verdana" panose="02020603050405020304" pitchFamily="2"/>
              </a:rPr>
              <a:t>SCAN HERE</a:t>
            </a:r>
            <a:r>
              <a:rPr lang="en-US" sz="650" spc="-45">
                <a:solidFill>
                  <a:srgbClr val="0B4B4E"/>
                </a:solidFill>
                <a:latin typeface="Verdana" panose="02020603050405020304" pitchFamily="2"/>
              </a:rPr>
              <a:t> 21 </a:t>
            </a:r>
          </a:p>
          <a:p>
            <a:pPr marL="0" marR="0" indent="0" algn="ctr">
              <a:lnSpc>
                <a:spcPts val="700"/>
              </a:lnSpc>
              <a:spcBef>
                <a:spcPts val="290"/>
              </a:spcBef>
              <a:spcAft>
                <a:spcPts val="665"/>
              </a:spcAft>
            </a:pPr>
            <a:r>
              <a:rPr lang="en-US" sz="650" b="1" spc="-55">
                <a:solidFill>
                  <a:srgbClr val="000000"/>
                </a:solidFill>
                <a:latin typeface="Verdana" panose="02020603050405020304" pitchFamily="2"/>
              </a:rPr>
              <a:t>WE ARE LOMOND FOR NEW MEMBERS TO JOIN OUR TEAM WOULD VOU LINE TO...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4967605"/>
          <a:ext cx="3781425" cy="353695"/>
        </p:xfrm>
        <a:graphic>
          <a:graphicData uri="http://schemas.openxmlformats.org/drawingml/2006/table">
            <a:tbl>
              <a:tblPr/>
              <a:tblGrid>
                <a:gridCol w="144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695">
                <a:tc>
                  <a:txBody>
                    <a:bodyPr/>
                    <a:lstStyle/>
                    <a:p>
                      <a:pPr marL="297180" marR="0" indent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650" spc="0">
                          <a:solidFill>
                            <a:srgbClr val="145658"/>
                          </a:solidFill>
                          <a:latin typeface="Verdana" panose="02020603050405020304" pitchFamily="2"/>
                        </a:rPr>
                        <a:t>Follow the</a:t>
                      </a:r>
                      <a:r>
                        <a:rPr lang="en-US" sz="650" spc="0">
                          <a:solidFill>
                            <a:srgbClr val="2A686A"/>
                          </a:solidFill>
                          <a:latin typeface="Verdana" panose="02020603050405020304" pitchFamily="2"/>
                        </a:rPr>
                        <a:t> commissioning </a:t>
                      </a:r>
                      <a:br/>
                      <a:r>
                        <a:rPr lang="en-US" sz="650" spc="0">
                          <a:solidFill>
                            <a:srgbClr val="2A686A"/>
                          </a:solidFill>
                          <a:latin typeface="Verdana" panose="02020603050405020304" pitchFamily="2"/>
                        </a:rPr>
                        <a:t>cycle with</a:t>
                      </a:r>
                      <a:r>
                        <a:rPr lang="en-US" sz="650" spc="0">
                          <a:solidFill>
                            <a:srgbClr val="134438"/>
                          </a:solidFill>
                          <a:latin typeface="Verdana" panose="02020603050405020304" pitchFamily="2"/>
                        </a:rPr>
                        <a:t> the</a:t>
                      </a:r>
                      <a:r>
                        <a:rPr lang="en-US" sz="650" spc="0">
                          <a:solidFill>
                            <a:srgbClr val="2A686A"/>
                          </a:solidFill>
                          <a:latin typeface="Verdana" panose="02020603050405020304" pitchFamily="2"/>
                        </a:rPr>
                        <a:t> support of </a:t>
                      </a:r>
                      <a:br/>
                      <a:r>
                        <a:rPr lang="en-US" sz="650" spc="0">
                          <a:solidFill>
                            <a:srgbClr val="0B4B4E"/>
                          </a:solidFill>
                          <a:latin typeface="Verdana" panose="02020603050405020304" pitchFamily="2"/>
                        </a:rPr>
                        <a:t>Doncaster</a:t>
                      </a:r>
                      <a:r>
                        <a:rPr lang="en-US" sz="650" spc="0">
                          <a:solidFill>
                            <a:srgbClr val="2A686A"/>
                          </a:solidFill>
                          <a:latin typeface="Verdana" panose="02020603050405020304" pitchFamily="2"/>
                        </a:rPr>
                        <a:t> Council Officers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4300" indent="0" algn="r">
                        <a:lnSpc>
                          <a:spcPts val="7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en-US" sz="650" spc="0">
                          <a:solidFill>
                            <a:srgbClr val="0B4B4E"/>
                          </a:solidFill>
                          <a:latin typeface="Verdana" panose="02020603050405020304" pitchFamily="2"/>
                        </a:rPr>
                        <a:t>Help to</a:t>
                      </a:r>
                      <a:r>
                        <a:rPr lang="en-US" sz="650" spc="0">
                          <a:solidFill>
                            <a:srgbClr val="145658"/>
                          </a:solidFill>
                          <a:latin typeface="Verdana" panose="02020603050405020304" pitchFamily="2"/>
                        </a:rPr>
                        <a:t> shape and</a:t>
                      </a:r>
                      <a:r>
                        <a:rPr lang="en-US" sz="650" spc="0">
                          <a:solidFill>
                            <a:srgbClr val="0B4B4E"/>
                          </a:solidFill>
                          <a:latin typeface="Verdana" panose="02020603050405020304" pitchFamily="2"/>
                        </a:rPr>
                        <a:t> improve Make sure they</a:t>
                      </a:r>
                      <a:r>
                        <a:rPr lang="en-US" sz="650" spc="0">
                          <a:solidFill>
                            <a:srgbClr val="134438"/>
                          </a:solidFill>
                          <a:latin typeface="Verdana" panose="02020603050405020304" pitchFamily="2"/>
                        </a:rPr>
                        <a:t> are</a:t>
                      </a:r>
                      <a:r>
                        <a:rPr lang="en-US" sz="650" spc="0">
                          <a:solidFill>
                            <a:srgbClr val="2A686A"/>
                          </a:solidFill>
                          <a:latin typeface="Verdana" panose="02020603050405020304" pitchFamily="2"/>
                        </a:rPr>
                        <a:t> child </a:t>
                      </a:r>
                    </a:p>
                    <a:p>
                      <a:pPr marL="0" marR="114300" indent="0" algn="r">
                        <a:lnSpc>
                          <a:spcPts val="8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tabLst>
                          <a:tab pos="2240280" algn="r"/>
                        </a:tabLst>
                      </a:pPr>
                      <a:r>
                        <a:rPr lang="en-US" sz="650" spc="0">
                          <a:solidFill>
                            <a:srgbClr val="0B4B4E"/>
                          </a:solidFill>
                          <a:latin typeface="Verdana" panose="02020603050405020304" pitchFamily="2"/>
                        </a:rPr>
                        <a:t>community</a:t>
                      </a:r>
                      <a:r>
                        <a:rPr lang="en-US" sz="650" spc="0">
                          <a:solidFill>
                            <a:srgbClr val="145658"/>
                          </a:solidFill>
                          <a:latin typeface="Verdana" panose="02020603050405020304" pitchFamily="2"/>
                        </a:rPr>
                        <a:t> services</a:t>
                      </a:r>
                      <a:r>
                        <a:rPr lang="en-US" sz="100" spc="0">
                          <a:solidFill>
                            <a:srgbClr val="134438"/>
                          </a:solidFill>
                          <a:latin typeface="Verdana" panose="02020603050405020304" pitchFamily="2"/>
                        </a:rPr>
                        <a:t> </a:t>
                      </a:r>
                      <a:r>
                        <a:rPr lang="en-US" sz="650" spc="0">
                          <a:solidFill>
                            <a:srgbClr val="134438"/>
                          </a:solidFill>
                          <a:latin typeface="Verdana" panose="02020603050405020304" pitchFamily="2"/>
                        </a:rPr>
                        <a:t>friendly</a:t>
                      </a:r>
                      <a:r>
                        <a:rPr lang="en-US" sz="650" spc="0">
                          <a:solidFill>
                            <a:srgbClr val="145658"/>
                          </a:solidFill>
                          <a:latin typeface="Verdana" panose="02020603050405020304" pitchFamily="2"/>
                        </a:rPr>
                        <a:t> and</a:t>
                      </a:r>
                      <a:r>
                        <a:rPr lang="en-US" sz="650" spc="0">
                          <a:solidFill>
                            <a:srgbClr val="0B4B4E"/>
                          </a:solidFill>
                          <a:latin typeface="Verdana" panose="02020603050405020304" pitchFamily="2"/>
                        </a:rPr>
                        <a:t> young person </a:t>
                      </a:r>
                    </a:p>
                    <a:p>
                      <a:pPr marL="0" marR="466725" indent="0" algn="r">
                        <a:lnSpc>
                          <a:spcPts val="700"/>
                        </a:lnSpc>
                        <a:spcBef>
                          <a:spcPts val="60"/>
                        </a:spcBef>
                        <a:spcAft>
                          <a:spcPts val="5"/>
                        </a:spcAft>
                      </a:pPr>
                      <a:r>
                        <a:rPr lang="en-US" sz="650" spc="0">
                          <a:solidFill>
                            <a:srgbClr val="145658"/>
                          </a:solidFill>
                          <a:latin typeface="Verdana" panose="02020603050405020304" pitchFamily="2"/>
                        </a:rPr>
                        <a:t>friendly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idx="10"/>
          </p:nvPr>
        </p:nvSpPr>
        <p:spPr>
          <a:xfrm>
            <a:off x="3470910" y="4253230"/>
            <a:ext cx="310515" cy="66040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500"/>
              </a:lnSpc>
              <a:spcAft>
                <a:spcPts val="0"/>
              </a:spcAft>
            </a:pPr>
            <a:r>
              <a:rPr lang="en-US" sz="700" u="sng" spc="285">
                <a:solidFill>
                  <a:srgbClr val="4C9765"/>
                </a:solidFill>
                <a:latin typeface="Verdana" panose="02020603050405020304" pitchFamily="2"/>
              </a:rPr>
              <a:t>err 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idx="10"/>
          </p:nvPr>
        </p:nvSpPr>
        <p:spPr>
          <a:xfrm>
            <a:off x="1643380" y="4843780"/>
            <a:ext cx="762000" cy="100965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700"/>
              </a:lnSpc>
              <a:spcAft>
                <a:spcPts val="0"/>
              </a:spcAft>
            </a:pPr>
            <a:r>
              <a:rPr lang="en-US" sz="650" spc="-30">
                <a:solidFill>
                  <a:srgbClr val="498889"/>
                </a:solidFill>
                <a:latin typeface="Verdana" panose="02020603050405020304" pitchFamily="2"/>
              </a:rPr>
              <a:t>MAKE DECISIONS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idx="10"/>
          </p:nvPr>
        </p:nvSpPr>
        <p:spPr>
          <a:xfrm>
            <a:off x="1533525" y="4332605"/>
            <a:ext cx="1247775" cy="439420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  <a:tabLst>
                <a:tab pos="1280160" algn="r"/>
              </a:tabLst>
            </a:pPr>
            <a:r>
              <a:rPr lang="en-US" sz="1950" b="1" spc="0">
                <a:solidFill>
                  <a:srgbClr val="145658"/>
                </a:solidFill>
                <a:latin typeface="Verdana" panose="02020603050405020304" pitchFamily="2"/>
              </a:rPr>
              <a:t>5. -›6. </a:t>
            </a:r>
          </a:p>
          <a:p>
            <a:pPr marL="0" marR="0" indent="0" algn="ctr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b="1" spc="-315">
                <a:solidFill>
                  <a:srgbClr val="D05533"/>
                </a:solidFill>
                <a:latin typeface="Verdana" panose="02020603050405020304" pitchFamily="2"/>
              </a:rPr>
              <a:t>4-t-*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idx="10"/>
          </p:nvPr>
        </p:nvSpPr>
        <p:spPr>
          <a:xfrm>
            <a:off x="2433955" y="3829050"/>
            <a:ext cx="1118870" cy="104775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en-US" sz="650" spc="0">
                <a:solidFill>
                  <a:srgbClr val="498889"/>
                </a:solidFill>
                <a:latin typeface="Verdana" panose="02020603050405020304" pitchFamily="2"/>
              </a:rPr>
              <a:t>HAVE YOUR VOICE HEAR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idx="10"/>
          </p:nvPr>
        </p:nvSpPr>
        <p:spPr>
          <a:xfrm>
            <a:off x="119380" y="3933825"/>
            <a:ext cx="3433445" cy="319405"/>
          </a:xfrm>
          <a:prstGeom prst="rect">
            <a:avLst/>
          </a:prstGeom>
          <a:solidFill>
            <a:srgbClr val="A8E4E3"/>
          </a:solidFill>
          <a:ln w="0" cmpd="sng">
            <a:noFill/>
            <a:prstDash val="solid"/>
          </a:ln>
        </p:spPr>
        <p:txBody>
          <a:bodyPr vert="horz" lIns="0" tIns="23495" rIns="0" bIns="0" anchor="t"/>
          <a:lstStyle/>
          <a:p>
            <a:pPr marL="45720" marR="0" indent="0" algn="l">
              <a:lnSpc>
                <a:spcPts val="800"/>
              </a:lnSpc>
              <a:spcAft>
                <a:spcPts val="0"/>
              </a:spcAft>
            </a:pPr>
            <a:r>
              <a:rPr lang="en-US" sz="650" spc="-5">
                <a:solidFill>
                  <a:srgbClr val="2A686A"/>
                </a:solidFill>
                <a:latin typeface="Verdana" panose="02020603050405020304" pitchFamily="2"/>
              </a:rPr>
              <a:t>In Doncaster and put</a:t>
            </a:r>
            <a:r>
              <a:rPr lang="en-US" sz="650" spc="-5">
                <a:solidFill>
                  <a:srgbClr val="0B4B4E"/>
                </a:solidFill>
                <a:latin typeface="Verdana" panose="02020603050405020304" pitchFamily="2"/>
              </a:rPr>
              <a:t> With</a:t>
            </a:r>
            <a:r>
              <a:rPr lang="en-US" sz="650" spc="-5">
                <a:solidFill>
                  <a:srgbClr val="2A686A"/>
                </a:solidFill>
                <a:latin typeface="Verdana" panose="02020603050405020304" pitchFamily="2"/>
              </a:rPr>
              <a:t> other Young Commissioners</a:t>
            </a:r>
            <a:r>
              <a:rPr lang="en-US" sz="650" spc="-5">
                <a:solidFill>
                  <a:srgbClr val="0B4B4E"/>
                </a:solidFill>
                <a:latin typeface="Verdana" panose="02020603050405020304" pitchFamily="2"/>
              </a:rPr>
              <a:t> Express</a:t>
            </a:r>
            <a:r>
              <a:rPr lang="en-US" sz="650" spc="-5">
                <a:solidFill>
                  <a:srgbClr val="145658"/>
                </a:solidFill>
                <a:latin typeface="Verdana" panose="02020603050405020304" pitchFamily="2"/>
              </a:rPr>
              <a:t> your views</a:t>
            </a:r>
            <a:r>
              <a:rPr lang="en-US" sz="650" spc="-5">
                <a:solidFill>
                  <a:srgbClr val="2A686A"/>
                </a:solidFill>
                <a:latin typeface="Verdana" panose="02020603050405020304" pitchFamily="2"/>
              </a:rPr>
              <a:t> about </a:t>
            </a:r>
          </a:p>
          <a:p>
            <a:pPr marL="0" marR="0" indent="0" algn="l">
              <a:lnSpc>
                <a:spcPts val="800"/>
              </a:lnSpc>
              <a:spcBef>
                <a:spcPts val="55"/>
              </a:spcBef>
              <a:spcAft>
                <a:spcPts val="0"/>
              </a:spcAft>
              <a:tabLst>
                <a:tab pos="1097280" algn="l"/>
                <a:tab pos="3383280" algn="r"/>
              </a:tabLst>
            </a:pP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forward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your own</a:t>
            </a:r>
            <a:r>
              <a:rPr lang="en-US" sz="650" spc="0">
                <a:solidFill>
                  <a:srgbClr val="0B4B4E"/>
                </a:solidFill>
                <a:latin typeface="Verdana" panose="02020603050405020304" pitchFamily="2"/>
              </a:rPr>
              <a:t> iews</a:t>
            </a:r>
            <a:r>
              <a:rPr lang="en-US" sz="100" spc="0">
                <a:solidFill>
                  <a:srgbClr val="2A686A"/>
                </a:solidFill>
                <a:latin typeface="Verdana" panose="02020603050405020304" pitchFamily="2"/>
              </a:rPr>
              <a:t> 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and members of Doncaster</a:t>
            </a:r>
            <a:r>
              <a:rPr lang="en-US" sz="100" spc="0">
                <a:solidFill>
                  <a:srgbClr val="145658"/>
                </a:solidFill>
                <a:latin typeface="Verdana" panose="02020603050405020304" pitchFamily="2"/>
              </a:rPr>
              <a:t> </a:t>
            </a:r>
            <a:r>
              <a:rPr lang="en-US" sz="650" spc="0">
                <a:solidFill>
                  <a:srgbClr val="145658"/>
                </a:solidFill>
                <a:latin typeface="Verdana" panose="02020603050405020304" pitchFamily="2"/>
              </a:rPr>
              <a:t>services</a:t>
            </a:r>
            <a:r>
              <a:rPr lang="en-US" sz="650" spc="0">
                <a:solidFill>
                  <a:srgbClr val="2A686A"/>
                </a:solidFill>
                <a:latin typeface="Verdana" panose="02020603050405020304" pitchFamily="2"/>
              </a:rPr>
              <a:t> in</a:t>
            </a:r>
            <a:r>
              <a:rPr lang="en-US" sz="650" spc="0">
                <a:solidFill>
                  <a:srgbClr val="145658"/>
                </a:solidFill>
                <a:latin typeface="Verdana" panose="02020603050405020304" pitchFamily="2"/>
              </a:rPr>
              <a:t> Doncaster </a:t>
            </a:r>
          </a:p>
          <a:p>
            <a:pPr marL="45720" marR="0" indent="0" algn="l">
              <a:lnSpc>
                <a:spcPts val="700"/>
              </a:lnSpc>
              <a:spcBef>
                <a:spcPts val="25"/>
              </a:spcBef>
              <a:spcAft>
                <a:spcPts val="0"/>
              </a:spcAft>
              <a:tabLst>
                <a:tab pos="1097280" algn="l"/>
              </a:tabLst>
            </a:pPr>
            <a:r>
              <a:rPr lang="en-US" sz="650" spc="-15">
                <a:solidFill>
                  <a:srgbClr val="145658"/>
                </a:solidFill>
                <a:latin typeface="Verdana" panose="02020603050405020304" pitchFamily="2"/>
              </a:rPr>
              <a:t>and</a:t>
            </a:r>
            <a:r>
              <a:rPr lang="en-US" sz="650" spc="-15">
                <a:solidFill>
                  <a:srgbClr val="2A686A"/>
                </a:solidFill>
                <a:latin typeface="Verdana" panose="02020603050405020304" pitchFamily="2"/>
              </a:rPr>
              <a:t> those of</a:t>
            </a:r>
            <a:r>
              <a:rPr lang="en-US" sz="650" spc="-15">
                <a:solidFill>
                  <a:srgbClr val="145658"/>
                </a:solidFill>
                <a:latin typeface="Verdana" panose="02020603050405020304" pitchFamily="2"/>
              </a:rPr>
              <a:t> other;</a:t>
            </a:r>
            <a:r>
              <a:rPr lang="en-US" sz="100" spc="-15">
                <a:solidFill>
                  <a:srgbClr val="2A686A"/>
                </a:solidFill>
                <a:latin typeface="Verdana" panose="02020603050405020304" pitchFamily="2"/>
              </a:rPr>
              <a:t> </a:t>
            </a:r>
            <a:r>
              <a:rPr lang="en-US" sz="650" spc="-15">
                <a:solidFill>
                  <a:srgbClr val="2A686A"/>
                </a:solidFill>
                <a:latin typeface="Verdana" panose="02020603050405020304" pitchFamily="2"/>
              </a:rPr>
              <a:t>Council to make</a:t>
            </a:r>
            <a:r>
              <a:rPr lang="en-US" sz="650" spc="-15">
                <a:solidFill>
                  <a:srgbClr val="0B4B4E"/>
                </a:solidFill>
                <a:latin typeface="Verdana" panose="02020603050405020304" pitchFamily="2"/>
              </a:rPr>
              <a:t> a</a:t>
            </a:r>
            <a:r>
              <a:rPr lang="en-US" sz="650" spc="-15">
                <a:solidFill>
                  <a:srgbClr val="145658"/>
                </a:solidFill>
                <a:latin typeface="Verdana" panose="02020603050405020304" pitchFamily="2"/>
              </a:rPr>
              <a:t> difference 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52425" y="933450"/>
            <a:ext cx="257810" cy="0"/>
          </a:xfrm>
          <a:prstGeom prst="line">
            <a:avLst/>
          </a:prstGeom>
          <a:ln w="5080" cmpd="sng">
            <a:solidFill>
              <a:srgbClr val="48B3EB"/>
            </a:solidFill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264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Narrow</vt:lpstr>
      <vt:lpstr>Calibri</vt:lpstr>
      <vt:lpstr>Verdana</vt:lpstr>
      <vt:lpstr>default layout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YC poster 1</dc:title>
  <dc:creator>Johnson, Bobby</dc:creator>
  <cp:lastModifiedBy>Mangham, Dean</cp:lastModifiedBy>
  <cp:revision>1</cp:revision>
  <dcterms:created xsi:type="dcterms:W3CDTF">2025-03-05T12:26:27Z</dcterms:created>
  <dcterms:modified xsi:type="dcterms:W3CDTF">2025-03-05T13:33:40Z</dcterms:modified>
</cp:coreProperties>
</file>